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56" r:id="rId2"/>
    <p:sldId id="258" r:id="rId3"/>
    <p:sldId id="265" r:id="rId4"/>
    <p:sldId id="266" r:id="rId5"/>
    <p:sldId id="267" r:id="rId6"/>
    <p:sldId id="268" r:id="rId7"/>
    <p:sldId id="259" r:id="rId8"/>
    <p:sldId id="257" r:id="rId9"/>
    <p:sldId id="260" r:id="rId10"/>
    <p:sldId id="269" r:id="rId11"/>
    <p:sldId id="261" r:id="rId12"/>
    <p:sldId id="262" r:id="rId13"/>
    <p:sldId id="263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BFBC4-FE44-41F5-91A6-34271A20ECBB}" type="datetimeFigureOut">
              <a:rPr lang="fr-FR" smtClean="0"/>
              <a:t>19/03/2018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E9FD5-5E93-4918-9CB6-183A194FF4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5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1EA3-A342-415B-AE2E-155224892E5E}" type="datetime1">
              <a:rPr lang="fr-FR" smtClean="0"/>
              <a:t>19/03/2018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1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52FB-FE98-47C5-9512-99EE9604000B}" type="datetime1">
              <a:rPr lang="fr-FR" smtClean="0"/>
              <a:t>19/03/2018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1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524-8D3B-4441-81F9-447A3D8600EA}" type="datetime1">
              <a:rPr lang="fr-FR" smtClean="0"/>
              <a:t>19/03/2018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7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8B8B1-8D2F-4EAC-81F9-8AA69C21CBFA}" type="datetime1">
              <a:rPr lang="fr-FR" smtClean="0"/>
              <a:t>19/03/2018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69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B944-566B-449F-BF98-EAF8A673164D}" type="datetime1">
              <a:rPr lang="fr-FR" smtClean="0"/>
              <a:t>19/03/2018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82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5686-A590-4EFF-99AB-962B3E33BE48}" type="datetime1">
              <a:rPr lang="fr-FR" smtClean="0"/>
              <a:t>19/03/2018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17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72DB-412D-4E9F-AA54-303F8DE976CE}" type="datetime1">
              <a:rPr lang="fr-FR" smtClean="0"/>
              <a:t>19/03/2018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06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29E9-1088-4146-AB8F-957ECD5146F5}" type="datetime1">
              <a:rPr lang="fr-FR" smtClean="0"/>
              <a:t>19/03/2018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43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C3E5-7A5D-4FC3-9380-5767186213A2}" type="datetime1">
              <a:rPr lang="fr-FR" smtClean="0"/>
              <a:t>19/03/2018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Création A Venir Rugby et Pierre Leroy, CRT Provence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40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B04047-A1DF-4851-835C-2A2A2CCA447A}" type="datetime1">
              <a:rPr lang="fr-FR" smtClean="0"/>
              <a:t>19/03/2018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Création A Venir Rugby et Pierre Leroy, CRT Provence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58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F912-6F27-4D76-9FD8-D1440878ACE1}" type="datetime1">
              <a:rPr lang="fr-FR" smtClean="0"/>
              <a:t>19/03/2018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25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0B1AFC-DE9D-4026-9C0F-7170A35A4F20}" type="datetime1">
              <a:rPr lang="fr-FR" smtClean="0"/>
              <a:t>19/03/2018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Création A Venir Rugby et Pierre Leroy, CRT Provence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2FB9AF-DFF3-44B7-B77B-7068BC2767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ompil%20jeu%20d&#233;ploy&#233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D3AFA-BAC1-4FA3-9608-179561E3F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971548"/>
            <a:ext cx="10058400" cy="277177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A</a:t>
            </a:r>
            <a:r>
              <a:rPr lang="fr-FR" sz="3600" dirty="0"/>
              <a:t>mélioration du </a:t>
            </a:r>
            <a:r>
              <a:rPr lang="fr-FR" sz="3600" i="1" dirty="0"/>
              <a:t>jeu déployé </a:t>
            </a:r>
            <a:r>
              <a:rPr lang="fr-FR" sz="3600" dirty="0"/>
              <a:t>chez les jeunes joueurs </a:t>
            </a:r>
            <a:br>
              <a:rPr lang="fr-FR" sz="3600" dirty="0"/>
            </a:br>
            <a:r>
              <a:rPr lang="fr-FR" sz="3600" dirty="0"/>
              <a:t>quel (s) apprentissage (s) avec quels outils ? 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Bedarrides, le lundi 12 mars 2018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901B04-A098-4BF3-8381-9311E76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086524"/>
            <a:ext cx="10058400" cy="1143000"/>
          </a:xfrm>
        </p:spPr>
        <p:txBody>
          <a:bodyPr/>
          <a:lstStyle/>
          <a:p>
            <a:pPr algn="ctr"/>
            <a:r>
              <a:rPr lang="fr-FR" b="1" dirty="0"/>
              <a:t>EQUIPE TECHNIQUE DU Comite de </a:t>
            </a:r>
            <a:r>
              <a:rPr lang="fr-FR" b="1" dirty="0" err="1"/>
              <a:t>vaucluse</a:t>
            </a:r>
            <a:r>
              <a:rPr lang="fr-FR" b="1" dirty="0"/>
              <a:t> de rugby </a:t>
            </a:r>
          </a:p>
          <a:p>
            <a:pPr algn="ctr"/>
            <a:r>
              <a:rPr lang="fr-FR" b="1" dirty="0"/>
              <a:t>A venir rugby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6A1793-CB5E-4500-8A5A-290395878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1" y="3264494"/>
            <a:ext cx="2180174" cy="1822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FEE49E-98FC-4113-BB02-3FF21300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6" y="3124037"/>
            <a:ext cx="2450640" cy="1965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21B0A664-D126-4C3A-9249-A1E40CCE24D6}"/>
              </a:ext>
            </a:extLst>
          </p:cNvPr>
          <p:cNvSpPr/>
          <p:nvPr/>
        </p:nvSpPr>
        <p:spPr>
          <a:xfrm>
            <a:off x="4813476" y="3499189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EFF03E19-7546-498B-998F-0F8EFAC7C0E8}"/>
              </a:ext>
            </a:extLst>
          </p:cNvPr>
          <p:cNvSpPr/>
          <p:nvPr/>
        </p:nvSpPr>
        <p:spPr>
          <a:xfrm>
            <a:off x="5509777" y="3184864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C7E47D0F-BF31-415D-971F-0F9B663FA6C5}"/>
              </a:ext>
            </a:extLst>
          </p:cNvPr>
          <p:cNvSpPr/>
          <p:nvPr/>
        </p:nvSpPr>
        <p:spPr>
          <a:xfrm>
            <a:off x="6206080" y="3499189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929BB4-590F-4938-85F5-C9ACADC8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62614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4047"/>
          </a:xfrm>
        </p:spPr>
        <p:txBody>
          <a:bodyPr/>
          <a:lstStyle/>
          <a:p>
            <a:r>
              <a:rPr lang="fr-FR" dirty="0"/>
              <a:t>Avoir des bases…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Avoir des bases, puis les consolider pour DEVELOPPER des qualités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38" y="2228850"/>
            <a:ext cx="5799323" cy="4101648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AA3CFA-FAF5-4CB7-896A-2A7E2037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29662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2631F-2FC3-4232-9307-B8F3B406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022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Les situations et exercices clefs par catégories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DC62D-CCC4-4059-9E13-E65D3F3DB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737360"/>
            <a:ext cx="10868025" cy="4131734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+mj-lt"/>
              </a:rPr>
              <a:t>Les repères : </a:t>
            </a:r>
          </a:p>
          <a:p>
            <a:r>
              <a:rPr lang="fr-FR" sz="3200" dirty="0">
                <a:latin typeface="+mj-lt"/>
              </a:rPr>
              <a:t>- du simple vers le complexe</a:t>
            </a:r>
          </a:p>
          <a:p>
            <a:r>
              <a:rPr lang="fr-FR" sz="3200" dirty="0">
                <a:latin typeface="+mj-lt"/>
              </a:rPr>
              <a:t>- la répétition est la fondation de l’acquisition, elle permet de mémoriser.</a:t>
            </a:r>
          </a:p>
          <a:p>
            <a:r>
              <a:rPr lang="fr-FR" sz="3200" dirty="0">
                <a:latin typeface="+mj-lt"/>
              </a:rPr>
              <a:t>- l ’activation des membres :mains, pied et œil ( l’œil est un muscle à faire travailler et développer)</a:t>
            </a:r>
          </a:p>
          <a:p>
            <a:r>
              <a:rPr lang="fr-FR" sz="3200" dirty="0">
                <a:latin typeface="+mj-lt"/>
              </a:rPr>
              <a:t>- corriger et amener les bons comportements attendus</a:t>
            </a:r>
          </a:p>
          <a:p>
            <a:endParaRPr lang="fr-FR" dirty="0"/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D8A67786-D814-408D-B30F-48BA8890FD94}"/>
              </a:ext>
            </a:extLst>
          </p:cNvPr>
          <p:cNvSpPr/>
          <p:nvPr/>
        </p:nvSpPr>
        <p:spPr>
          <a:xfrm>
            <a:off x="1919355" y="744770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A8FDB-2EE3-432C-A931-AFDC832B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8915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449FC-8474-4B33-B37B-9ECB316C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5249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1</a:t>
            </a:r>
            <a:r>
              <a:rPr lang="fr-FR" sz="3200" baseline="30000" dirty="0"/>
              <a:t>er</a:t>
            </a:r>
            <a:r>
              <a:rPr lang="fr-FR" sz="3200" dirty="0"/>
              <a:t> étape : école de rugby de U6 à U10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DD933-ACE2-41EB-A6E5-F1FF6371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72" y="1678847"/>
            <a:ext cx="11523215" cy="4403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latin typeface="+mj-lt"/>
              </a:rPr>
              <a:t>L’objectif premier de l’école de rugby est de développer une « expertise motrice » autant du bas du corps que du haut</a:t>
            </a:r>
          </a:p>
          <a:p>
            <a:pPr marL="0" indent="0">
              <a:buNone/>
            </a:pPr>
            <a:r>
              <a:rPr lang="fr-FR" sz="3200" dirty="0">
                <a:latin typeface="+mj-lt"/>
              </a:rPr>
              <a:t>Transformez l’individu lambda en joueur de rugby en développant :</a:t>
            </a:r>
          </a:p>
          <a:p>
            <a:pPr>
              <a:buFontTx/>
              <a:buChar char="-"/>
            </a:pPr>
            <a:r>
              <a:rPr lang="fr-FR" sz="3200" dirty="0">
                <a:latin typeface="+mj-lt"/>
              </a:rPr>
              <a:t>-des compétences cognitives,</a:t>
            </a:r>
          </a:p>
          <a:p>
            <a:pPr>
              <a:buFontTx/>
              <a:buChar char="-"/>
            </a:pPr>
            <a:r>
              <a:rPr lang="fr-FR" sz="3200" dirty="0">
                <a:latin typeface="+mj-lt"/>
              </a:rPr>
              <a:t>-des compétences physiques ( coordination, proprioception, dissociation…)</a:t>
            </a:r>
          </a:p>
          <a:p>
            <a:pPr>
              <a:buFontTx/>
              <a:buChar char="-"/>
            </a:pPr>
            <a:r>
              <a:rPr lang="fr-FR" sz="3200" dirty="0">
                <a:latin typeface="+mj-lt"/>
              </a:rPr>
              <a:t>- des compétences spécifiques ( dans notre projet sportif pour le jeu déployé)  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1B4AC4C6-743E-470A-BA50-A2CFFA197E79}"/>
              </a:ext>
            </a:extLst>
          </p:cNvPr>
          <p:cNvSpPr/>
          <p:nvPr/>
        </p:nvSpPr>
        <p:spPr>
          <a:xfrm>
            <a:off x="2380994" y="580534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F0D6C-0C06-4985-83F7-06E59835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8165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449FC-8474-4B33-B37B-9ECB316C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2</a:t>
            </a:r>
            <a:r>
              <a:rPr lang="fr-FR" sz="3200" baseline="30000" dirty="0"/>
              <a:t>ème</a:t>
            </a:r>
            <a:r>
              <a:rPr lang="fr-FR" sz="3200" dirty="0"/>
              <a:t>  étape : U12 / U 14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DD933-ACE2-41EB-A6E5-F1FF63710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>
                <a:latin typeface="+mj-lt"/>
              </a:rPr>
              <a:t>On garde l’idée de développement de l’école de rugby mais en augmentant les contraintes des situations et en incluant des notions tactiques avec la situation clefs du 2 C 1 et tous les attendus qui vont avec.</a:t>
            </a:r>
          </a:p>
          <a:p>
            <a:pPr marL="0" indent="0">
              <a:buNone/>
            </a:pPr>
            <a:r>
              <a:rPr lang="fr-FR" sz="3200" dirty="0">
                <a:latin typeface="+mj-lt"/>
              </a:rPr>
              <a:t>On bascule vers de l’entrainement spécifique au jeu déployé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F9E26F05-D2A6-4B39-8AF2-18E1B4E7D235}"/>
              </a:ext>
            </a:extLst>
          </p:cNvPr>
          <p:cNvSpPr/>
          <p:nvPr/>
        </p:nvSpPr>
        <p:spPr>
          <a:xfrm>
            <a:off x="3561724" y="1139826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FE056B-F02D-451B-A189-DB831A38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1964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449FC-8474-4B33-B37B-9ECB316C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9869"/>
            <a:ext cx="10058400" cy="106280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  3</a:t>
            </a:r>
            <a:r>
              <a:rPr lang="fr-FR" sz="3200" baseline="30000" dirty="0"/>
              <a:t>ème</a:t>
            </a:r>
            <a:r>
              <a:rPr lang="fr-FR" sz="3200" dirty="0"/>
              <a:t> étape : U16 / U 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CDD933-ACE2-41EB-A6E5-F1FF63710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+mj-lt"/>
              </a:rPr>
              <a:t>L’entrainement se complexifie encore avec des contraintes fortes qui mobilisent autant les sens tactiques que physique et technique. </a:t>
            </a:r>
          </a:p>
          <a:p>
            <a:r>
              <a:rPr lang="fr-FR" sz="3200" dirty="0">
                <a:latin typeface="+mj-lt"/>
              </a:rPr>
              <a:t>On est dans l’entrainement et le perfectionnement. 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A4E03539-2185-4DA0-BAA0-B0D7670F0C49}"/>
              </a:ext>
            </a:extLst>
          </p:cNvPr>
          <p:cNvSpPr/>
          <p:nvPr/>
        </p:nvSpPr>
        <p:spPr>
          <a:xfrm>
            <a:off x="3721521" y="849446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61CF47-D374-4D55-B56B-F5AB7A2C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24208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B881150-6142-49BC-89C2-6384CB10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FFE754-778D-47AC-9252-79891D220CC3}"/>
              </a:ext>
            </a:extLst>
          </p:cNvPr>
          <p:cNvSpPr/>
          <p:nvPr/>
        </p:nvSpPr>
        <p:spPr>
          <a:xfrm>
            <a:off x="2271383" y="5382061"/>
            <a:ext cx="8537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MERCI DE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883F92-5252-4021-A0C6-DB7C14FCB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14722" r="8173" b="9722"/>
          <a:stretch/>
        </p:blipFill>
        <p:spPr>
          <a:xfrm>
            <a:off x="2483407" y="200461"/>
            <a:ext cx="778963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2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40487-3D71-457E-B95C-32AEAA33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Vidéo haut niveau 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53122C2E-8C4B-421D-A490-E5AAC8218D78}"/>
              </a:ext>
            </a:extLst>
          </p:cNvPr>
          <p:cNvSpPr/>
          <p:nvPr/>
        </p:nvSpPr>
        <p:spPr>
          <a:xfrm>
            <a:off x="4085506" y="1157582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3125" y="2638425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Observons une </a:t>
            </a:r>
            <a:r>
              <a:rPr lang="fr-FR" dirty="0">
                <a:hlinkClick r:id="rId2" action="ppaction://hlinkfile"/>
              </a:rPr>
              <a:t>vidéo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403829-A97A-4376-B37D-8D72FC92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118649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8D8B8FE-529F-4040-BA7D-631D63F5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Définition du jeu déployé</a:t>
            </a:r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DA95D590-8E9B-4C19-A692-F263241A6207}"/>
              </a:ext>
            </a:extLst>
          </p:cNvPr>
          <p:cNvSpPr/>
          <p:nvPr/>
        </p:nvSpPr>
        <p:spPr>
          <a:xfrm>
            <a:off x="3472947" y="1157582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3014BF7-F04A-44C1-A73C-E579740B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133142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E5105-A050-4604-BA0F-2A3847B5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43389"/>
            <a:ext cx="10058400" cy="4023360"/>
          </a:xfrm>
        </p:spPr>
        <p:txBody>
          <a:bodyPr>
            <a:normAutofit fontScale="92500"/>
          </a:bodyPr>
          <a:lstStyle/>
          <a:p>
            <a:pPr lvl="0"/>
            <a:r>
              <a:rPr lang="fr-FR" sz="3200" dirty="0">
                <a:latin typeface="+mj-lt"/>
              </a:rPr>
              <a:t>- Prendre l’info sur la position de la défense et de ses partenaires</a:t>
            </a:r>
          </a:p>
          <a:p>
            <a:pPr lvl="0"/>
            <a:r>
              <a:rPr lang="fr-FR" sz="3200" dirty="0">
                <a:latin typeface="+mj-lt"/>
              </a:rPr>
              <a:t>- Redresser sa course (pour ne pas grignoter l’espace)</a:t>
            </a:r>
          </a:p>
          <a:p>
            <a:pPr lvl="0"/>
            <a:r>
              <a:rPr lang="fr-FR" sz="3200" dirty="0">
                <a:latin typeface="+mj-lt"/>
              </a:rPr>
              <a:t>- Mettre de la vitesse (pour attirer le défenseur) </a:t>
            </a:r>
          </a:p>
          <a:p>
            <a:pPr lvl="0"/>
            <a:r>
              <a:rPr lang="fr-FR" sz="3200" dirty="0">
                <a:latin typeface="+mj-lt"/>
              </a:rPr>
              <a:t>- Porter le ballon à 2 mains (pour avoir tous les choix de jeu possible)</a:t>
            </a:r>
          </a:p>
          <a:p>
            <a:pPr lvl="0"/>
            <a:r>
              <a:rPr lang="fr-FR" sz="3200" dirty="0">
                <a:latin typeface="+mj-lt"/>
              </a:rPr>
              <a:t>- Gérer la distance pour fixer (fixer loin si bcp de passes…)</a:t>
            </a:r>
          </a:p>
          <a:p>
            <a:pPr lvl="0"/>
            <a:r>
              <a:rPr lang="fr-FR" sz="3200" dirty="0">
                <a:latin typeface="+mj-lt"/>
              </a:rPr>
              <a:t>- Assurer sa passe </a:t>
            </a:r>
          </a:p>
          <a:p>
            <a:endParaRPr lang="fr-FR" sz="3600" dirty="0">
              <a:latin typeface="+mj-l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A64AA9-ABED-49B7-9F68-C56BE563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38" y="292709"/>
            <a:ext cx="10058400" cy="1087594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Comportements attendus du porteur de balle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7A2B2E70-64AF-41F5-BE6E-A6C87CF8774C}"/>
              </a:ext>
            </a:extLst>
          </p:cNvPr>
          <p:cNvSpPr/>
          <p:nvPr/>
        </p:nvSpPr>
        <p:spPr>
          <a:xfrm>
            <a:off x="1990376" y="988906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F0227D8-D8F0-4F0C-A329-D6848894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6683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E5105-A050-4604-BA0F-2A3847B5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325"/>
            <a:ext cx="10058400" cy="4128424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3500" dirty="0">
                <a:latin typeface="+mj-lt"/>
              </a:rPr>
              <a:t>- Rester à distance de passe du porteur de balle </a:t>
            </a:r>
          </a:p>
          <a:p>
            <a:pPr lvl="0"/>
            <a:r>
              <a:rPr lang="fr-FR" sz="3500" dirty="0">
                <a:latin typeface="+mj-lt"/>
              </a:rPr>
              <a:t>- Redresser sa course (ne plus s’écarter quand le porteur de balle se saisit du ballon)</a:t>
            </a:r>
          </a:p>
          <a:p>
            <a:pPr lvl="0"/>
            <a:r>
              <a:rPr lang="fr-FR" sz="3500" dirty="0">
                <a:latin typeface="+mj-lt"/>
              </a:rPr>
              <a:t>- Etre capable de gérer sa profondeur</a:t>
            </a:r>
          </a:p>
          <a:p>
            <a:pPr lvl="0"/>
            <a:r>
              <a:rPr lang="fr-FR" sz="3500" dirty="0">
                <a:latin typeface="+mj-lt"/>
              </a:rPr>
              <a:t>- Communiquer sur l’utilisation des espaces libres</a:t>
            </a:r>
          </a:p>
          <a:p>
            <a:pPr lvl="0"/>
            <a:r>
              <a:rPr lang="fr-FR" sz="3500" dirty="0">
                <a:latin typeface="+mj-lt"/>
              </a:rPr>
              <a:t>- Présenter une cible pour recevoir le ballon</a:t>
            </a:r>
          </a:p>
          <a:p>
            <a:pPr lvl="0"/>
            <a:r>
              <a:rPr lang="fr-FR" sz="3500" dirty="0">
                <a:latin typeface="+mj-lt"/>
              </a:rPr>
              <a:t>- Remettre de la vitesse</a:t>
            </a:r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A64AA9-ABED-49B7-9F68-C56BE563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13" y="445109"/>
            <a:ext cx="10058400" cy="1087594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Comportements attendus du non porteur de balle proche</a:t>
            </a:r>
          </a:p>
        </p:txBody>
      </p:sp>
      <p:sp>
        <p:nvSpPr>
          <p:cNvPr id="2" name="Étoile : 5 branches 1">
            <a:extLst>
              <a:ext uri="{FF2B5EF4-FFF2-40B4-BE49-F238E27FC236}">
                <a16:creationId xmlns:a16="http://schemas.microsoft.com/office/drawing/2014/main" id="{079708F1-B6A3-4CBF-9624-EB104C0DA84A}"/>
              </a:ext>
            </a:extLst>
          </p:cNvPr>
          <p:cNvSpPr/>
          <p:nvPr/>
        </p:nvSpPr>
        <p:spPr>
          <a:xfrm>
            <a:off x="1138120" y="988906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7AAA95-978E-45A4-A835-6E072492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5341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E5105-A050-4604-BA0F-2A3847B5D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43389"/>
            <a:ext cx="10058400" cy="4023360"/>
          </a:xfrm>
        </p:spPr>
        <p:txBody>
          <a:bodyPr>
            <a:normAutofit/>
          </a:bodyPr>
          <a:lstStyle/>
          <a:p>
            <a:pPr lvl="0"/>
            <a:r>
              <a:rPr lang="fr-FR" sz="3500" dirty="0">
                <a:latin typeface="+mj-lt"/>
              </a:rPr>
              <a:t>- Prendre l’info sur la position de la défense (se démarquer) </a:t>
            </a:r>
          </a:p>
          <a:p>
            <a:pPr lvl="0"/>
            <a:r>
              <a:rPr lang="fr-FR" sz="3500" dirty="0">
                <a:latin typeface="+mj-lt"/>
              </a:rPr>
              <a:t>- Etre capable de gérer sa profondeur </a:t>
            </a:r>
          </a:p>
          <a:p>
            <a:pPr lvl="0"/>
            <a:r>
              <a:rPr lang="fr-FR" sz="3500" dirty="0">
                <a:latin typeface="+mj-lt"/>
              </a:rPr>
              <a:t>- Communiquer sur l’utilisation des espaces libres </a:t>
            </a:r>
          </a:p>
          <a:p>
            <a:pPr lvl="0"/>
            <a:r>
              <a:rPr lang="fr-FR" sz="3500" dirty="0">
                <a:latin typeface="+mj-lt"/>
              </a:rPr>
              <a:t>- Mettre de la vitesse</a:t>
            </a:r>
          </a:p>
          <a:p>
            <a:pPr lvl="0"/>
            <a:r>
              <a:rPr lang="fr-FR" sz="3500" dirty="0">
                <a:latin typeface="+mj-lt"/>
              </a:rPr>
              <a:t>- Présenter une cible pour recevoir le ballon</a:t>
            </a:r>
            <a:endParaRPr lang="fr-FR" dirty="0"/>
          </a:p>
          <a:p>
            <a:endParaRPr lang="fr-FR" sz="3600" dirty="0">
              <a:latin typeface="+mj-lt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A64AA9-ABED-49B7-9F68-C56BE563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13" y="445109"/>
            <a:ext cx="10058400" cy="1087594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Comportements attendus du non porteur de balle lointain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A49C413C-5561-4B8D-BB4F-706E62936360}"/>
              </a:ext>
            </a:extLst>
          </p:cNvPr>
          <p:cNvSpPr/>
          <p:nvPr/>
        </p:nvSpPr>
        <p:spPr>
          <a:xfrm>
            <a:off x="1138120" y="988906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0F89286-7C08-46FF-B6AB-B7543B52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16347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43453-CCBE-4847-A527-EC519272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Le projet sportif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218E0-9C90-4F63-8EC1-33A17E83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87272"/>
            <a:ext cx="10058400" cy="2220239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Bâtir un plan de formation du joueur pour découvrir, améliorez et perfectionnez la pratique du jeu déployé quand il est nécessaire.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86281768-63F9-43B4-AC10-9E417CB02349}"/>
              </a:ext>
            </a:extLst>
          </p:cNvPr>
          <p:cNvSpPr/>
          <p:nvPr/>
        </p:nvSpPr>
        <p:spPr>
          <a:xfrm>
            <a:off x="4049996" y="1130949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6B7EB5-3518-42CA-91BB-95FD585E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24643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435211-BB55-4F7B-A2F6-60913C4B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99229"/>
            <a:ext cx="10058400" cy="2259541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les joueurs ont réglé les problèmes affectifs et ont des qualités de duel satisfaisantes.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1D09A25E-F6AC-4F5E-8C56-99F92A54D145}"/>
              </a:ext>
            </a:extLst>
          </p:cNvPr>
          <p:cNvSpPr/>
          <p:nvPr/>
        </p:nvSpPr>
        <p:spPr>
          <a:xfrm>
            <a:off x="3987852" y="1130949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D27E4CD-70AA-4E90-B52A-4EBA6A45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Postulat de départ :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8F083EF-F9C5-487A-B43A-7EC9DAF8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8095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1FF48-E1FA-47E8-B61B-126D1686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Les objectifs prioritaires par catégories ( techniques, tactiques, physique)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34F9A-F978-4128-A426-7C0D4A035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+mj-lt"/>
              </a:rPr>
              <a:t>→ Comment travailler dans l’objectif de ce thème sur les différentes catégories du club?</a:t>
            </a:r>
          </a:p>
          <a:p>
            <a:r>
              <a:rPr lang="fr-FR" dirty="0">
                <a:latin typeface="+mj-lt"/>
              </a:rPr>
              <a:t>→ ECOLE DE RUGBY ( U6 à U10) </a:t>
            </a:r>
          </a:p>
          <a:p>
            <a:r>
              <a:rPr lang="fr-FR" dirty="0">
                <a:latin typeface="+mj-lt"/>
              </a:rPr>
              <a:t>→ U12 U14</a:t>
            </a:r>
          </a:p>
          <a:p>
            <a:r>
              <a:rPr lang="fr-FR" dirty="0">
                <a:latin typeface="+mj-lt"/>
              </a:rPr>
              <a:t>→ U16 U18 </a:t>
            </a:r>
          </a:p>
          <a:p>
            <a:endParaRPr lang="fr-FR" sz="1800" dirty="0">
              <a:latin typeface="+mj-lt"/>
            </a:endParaRP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0D02B61C-DFAC-4BCA-A40A-2648D7D24D05}"/>
              </a:ext>
            </a:extLst>
          </p:cNvPr>
          <p:cNvSpPr/>
          <p:nvPr/>
        </p:nvSpPr>
        <p:spPr>
          <a:xfrm>
            <a:off x="685359" y="767845"/>
            <a:ext cx="526151" cy="4882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72600"/>
              </p:ext>
            </p:extLst>
          </p:nvPr>
        </p:nvGraphicFramePr>
        <p:xfrm>
          <a:off x="2174875" y="3672416"/>
          <a:ext cx="7045960" cy="206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1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4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EVEIL-MOTRICITE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PHYSIQUE ET 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PERCEPTIF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46">
                <a:tc>
                  <a:txBody>
                    <a:bodyPr/>
                    <a:lstStyle/>
                    <a:p>
                      <a:r>
                        <a:rPr lang="fr-FR" dirty="0"/>
                        <a:t>EdR M6 M8 M10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79">
                <a:tc>
                  <a:txBody>
                    <a:bodyPr/>
                    <a:lstStyle/>
                    <a:p>
                      <a:r>
                        <a:rPr lang="fr-FR" dirty="0"/>
                        <a:t>M12 M14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79">
                <a:tc>
                  <a:txBody>
                    <a:bodyPr/>
                    <a:lstStyle/>
                    <a:p>
                      <a:r>
                        <a:rPr lang="fr-FR" dirty="0"/>
                        <a:t>M16 M18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F6AA29-1F0F-4ED5-B669-36DFDAFF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Création A Venir Rugby et Pierre Leroy, CRT Provence</a:t>
            </a:r>
          </a:p>
        </p:txBody>
      </p:sp>
    </p:spTree>
    <p:extLst>
      <p:ext uri="{BB962C8B-B14F-4D97-AF65-F5344CB8AC3E}">
        <p14:creationId xmlns:p14="http://schemas.microsoft.com/office/powerpoint/2010/main" val="21900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étrospectiv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636</Words>
  <Application>Microsoft Office PowerPoint</Application>
  <PresentationFormat>Grand écran</PresentationFormat>
  <Paragraphs>86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Rétrospective</vt:lpstr>
      <vt:lpstr>Amélioration du jeu déployé chez les jeunes joueurs  quel (s) apprentissage (s) avec quels outils ?   Bedarrides, le lundi 12 mars 2018 </vt:lpstr>
      <vt:lpstr>Vidéo haut niveau </vt:lpstr>
      <vt:lpstr>Définition du jeu déployé</vt:lpstr>
      <vt:lpstr>Comportements attendus du porteur de balle</vt:lpstr>
      <vt:lpstr>Comportements attendus du non porteur de balle proche</vt:lpstr>
      <vt:lpstr>Comportements attendus du non porteur de balle lointain</vt:lpstr>
      <vt:lpstr>Le projet sportif </vt:lpstr>
      <vt:lpstr>Postulat de départ : </vt:lpstr>
      <vt:lpstr>Les objectifs prioritaires par catégories ( techniques, tactiques, physique) </vt:lpstr>
      <vt:lpstr>Avoir des bases…</vt:lpstr>
      <vt:lpstr>Les situations et exercices clefs par catégories </vt:lpstr>
      <vt:lpstr>1er étape : école de rugby de U6 à U10</vt:lpstr>
      <vt:lpstr>2ème  étape : U12 / U 14</vt:lpstr>
      <vt:lpstr>  3ème étape : U16 / U 18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Gras Nicolas</dc:creator>
  <cp:lastModifiedBy>Gras Nicolas</cp:lastModifiedBy>
  <cp:revision>17</cp:revision>
  <dcterms:created xsi:type="dcterms:W3CDTF">2018-03-07T06:51:16Z</dcterms:created>
  <dcterms:modified xsi:type="dcterms:W3CDTF">2018-03-19T19:48:46Z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